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5143500" cx="9144000"/>
  <p:notesSz cx="6858000" cy="9144000"/>
  <p:embeddedFontLst>
    <p:embeddedFont>
      <p:font typeface="Economica"/>
      <p:regular r:id="rId21"/>
      <p:bold r:id="rId22"/>
      <p:italic r:id="rId23"/>
      <p:boldItalic r:id="rId24"/>
    </p:embeddedFont>
    <p:embeddedFont>
      <p:font typeface="Open Sa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7F3704D-F1B4-49E4-9704-A4C99F4BCBD0}">
  <a:tblStyle styleId="{07F3704D-F1B4-49E4-9704-A4C99F4BCBD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6A8329D3-ADE3-4E3E-A8B5-D730FAD71837}"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Economica-bold.fntdata"/><Relationship Id="rId21" Type="http://schemas.openxmlformats.org/officeDocument/2006/relationships/font" Target="fonts/Economica-regular.fntdata"/><Relationship Id="rId24" Type="http://schemas.openxmlformats.org/officeDocument/2006/relationships/font" Target="fonts/Economica-boldItalic.fntdata"/><Relationship Id="rId23" Type="http://schemas.openxmlformats.org/officeDocument/2006/relationships/font" Target="fonts/Economica-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OpenSans-bold.fntdata"/><Relationship Id="rId25" Type="http://schemas.openxmlformats.org/officeDocument/2006/relationships/font" Target="fonts/OpenSans-regular.fntdata"/><Relationship Id="rId28" Type="http://schemas.openxmlformats.org/officeDocument/2006/relationships/font" Target="fonts/OpenSans-boldItalic.fntdata"/><Relationship Id="rId27" Type="http://schemas.openxmlformats.org/officeDocument/2006/relationships/font" Target="fonts/OpenSans-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2316de90d3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2316de90d3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2316de90d3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2316de90d3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2316de90d3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2316de90d3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2316de90d3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2316de90d3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231af57de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231af57de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2316de90d3_2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2316de90d3_2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231af57de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231af57de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2316de90d3_2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12316de90d3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231af57de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231af57de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2316de90d3_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2316de90d3_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2316de90d3_2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2316de90d3_2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2316de90d3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2316de90d3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231af57de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231af57de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drive.google.com/file/d/1OZyFh2vB-TxRYe6zpC46BpU5NLZ5_Wd1/view" TargetMode="External"/><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drive.google.com/file/d/1caBFeMpvZ4aqdLX5t-ovVt8o005oLaH7/view" TargetMode="Externa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4.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jpg"/><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Initial Testing Results</a:t>
            </a:r>
            <a:endParaRPr/>
          </a:p>
        </p:txBody>
      </p:sp>
      <p:sp>
        <p:nvSpPr>
          <p:cNvPr id="63" name="Google Shape;63;p13"/>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en"/>
              <a:t>Michael Bransky, Noah Keyes, Vergil Sorg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2"/>
          <p:cNvSpPr txBox="1"/>
          <p:nvPr>
            <p:ph type="title"/>
          </p:nvPr>
        </p:nvSpPr>
        <p:spPr>
          <a:xfrm>
            <a:off x="311700" y="273575"/>
            <a:ext cx="8520600" cy="572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Testing Results</a:t>
            </a:r>
            <a:endParaRPr/>
          </a:p>
        </p:txBody>
      </p:sp>
      <p:sp>
        <p:nvSpPr>
          <p:cNvPr id="121" name="Google Shape;121;p22"/>
          <p:cNvSpPr txBox="1"/>
          <p:nvPr>
            <p:ph idx="1" type="body"/>
          </p:nvPr>
        </p:nvSpPr>
        <p:spPr>
          <a:xfrm>
            <a:off x="311700" y="863550"/>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a:t>Trial “B” Pebax Tubing:  0.075” dia </a:t>
            </a:r>
            <a:endParaRPr/>
          </a:p>
          <a:p>
            <a:pPr indent="0" lvl="0" marL="0" rtl="0" algn="l">
              <a:spcBef>
                <a:spcPts val="1200"/>
              </a:spcBef>
              <a:spcAft>
                <a:spcPts val="0"/>
              </a:spcAft>
              <a:buNone/>
            </a:pPr>
            <a:r>
              <a:rPr lang="en"/>
              <a:t>“Dry Run” with ambient temperature: 0.0752 to 0.0550 = </a:t>
            </a:r>
            <a:r>
              <a:rPr b="1" lang="en"/>
              <a:t>0.0202</a:t>
            </a:r>
            <a:r>
              <a:rPr lang="en"/>
              <a:t>” necking</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  </a:t>
            </a:r>
            <a:endParaRPr/>
          </a:p>
        </p:txBody>
      </p:sp>
      <p:graphicFrame>
        <p:nvGraphicFramePr>
          <p:cNvPr id="122" name="Google Shape;122;p22"/>
          <p:cNvGraphicFramePr/>
          <p:nvPr/>
        </p:nvGraphicFramePr>
        <p:xfrm>
          <a:off x="548850" y="1837850"/>
          <a:ext cx="3000000" cy="3000000"/>
        </p:xfrm>
        <a:graphic>
          <a:graphicData uri="http://schemas.openxmlformats.org/drawingml/2006/table">
            <a:tbl>
              <a:tblPr>
                <a:noFill/>
                <a:tableStyleId>{6A8329D3-ADE3-4E3E-A8B5-D730FAD71837}</a:tableStyleId>
              </a:tblPr>
              <a:tblGrid>
                <a:gridCol w="1216975"/>
                <a:gridCol w="1185325"/>
                <a:gridCol w="896775"/>
                <a:gridCol w="1003525"/>
                <a:gridCol w="1013975"/>
                <a:gridCol w="1249825"/>
                <a:gridCol w="1271525"/>
              </a:tblGrid>
              <a:tr h="671700">
                <a:tc>
                  <a:txBody>
                    <a:bodyPr/>
                    <a:lstStyle/>
                    <a:p>
                      <a:pPr indent="0" lvl="0" marL="0" rtl="0" algn="ctr">
                        <a:lnSpc>
                          <a:spcPct val="100000"/>
                        </a:lnSpc>
                        <a:spcBef>
                          <a:spcPts val="1200"/>
                        </a:spcBef>
                        <a:spcAft>
                          <a:spcPts val="0"/>
                        </a:spcAft>
                        <a:buNone/>
                      </a:pPr>
                      <a:r>
                        <a:rPr b="1" lang="en" sz="1100"/>
                        <a:t>Temperature (C)</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Pressure (psi)</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Flow (CFM)</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Soak Time (min)</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Starting Dia (in)</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Ending Dia (in)</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Result</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778900">
                <a:tc>
                  <a:txBody>
                    <a:bodyPr/>
                    <a:lstStyle/>
                    <a:p>
                      <a:pPr indent="0" lvl="0" marL="0" rtl="0" algn="ctr">
                        <a:lnSpc>
                          <a:spcPct val="100000"/>
                        </a:lnSpc>
                        <a:spcBef>
                          <a:spcPts val="1200"/>
                        </a:spcBef>
                        <a:spcAft>
                          <a:spcPts val="0"/>
                        </a:spcAft>
                        <a:buNone/>
                      </a:pPr>
                      <a:r>
                        <a:rPr lang="en"/>
                        <a:t>150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100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0.20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2.5</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0.076</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Clamped-end severed</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778900">
                <a:tc>
                  <a:txBody>
                    <a:bodyPr/>
                    <a:lstStyle/>
                    <a:p>
                      <a:pPr indent="0" lvl="0" marL="0" rtl="0" algn="ctr">
                        <a:lnSpc>
                          <a:spcPct val="100000"/>
                        </a:lnSpc>
                        <a:spcBef>
                          <a:spcPts val="1200"/>
                        </a:spcBef>
                        <a:spcAft>
                          <a:spcPts val="0"/>
                        </a:spcAft>
                        <a:buNone/>
                      </a:pPr>
                      <a:r>
                        <a:rPr lang="en"/>
                        <a:t>200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100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0.20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5</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0.0767</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POP (full travel dist.</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921825">
                <a:tc>
                  <a:txBody>
                    <a:bodyPr/>
                    <a:lstStyle/>
                    <a:p>
                      <a:pPr indent="0" lvl="0" marL="0" rtl="0" algn="ctr">
                        <a:lnSpc>
                          <a:spcPct val="100000"/>
                        </a:lnSpc>
                        <a:spcBef>
                          <a:spcPts val="1200"/>
                        </a:spcBef>
                        <a:spcAft>
                          <a:spcPts val="0"/>
                        </a:spcAft>
                        <a:buNone/>
                      </a:pPr>
                      <a:r>
                        <a:rPr lang="en"/>
                        <a:t>200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100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0.20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10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0.0751</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a:t>
                      </a:r>
                      <a:endParaRPr/>
                    </a:p>
                    <a:p>
                      <a:pPr indent="0" lvl="0" marL="0" rtl="0" algn="ctr">
                        <a:lnSpc>
                          <a:spcPct val="100000"/>
                        </a:lnSpc>
                        <a:spcBef>
                          <a:spcPts val="1200"/>
                        </a:spcBef>
                        <a:spcAft>
                          <a:spcPts val="0"/>
                        </a:spcAft>
                        <a:buNone/>
                      </a:pPr>
                      <a:r>
                        <a:rPr lang="en"/>
                        <a:t> </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POP (Half travel dist.</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311700" y="273575"/>
            <a:ext cx="8520600" cy="572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Testing Results</a:t>
            </a:r>
            <a:endParaRPr/>
          </a:p>
        </p:txBody>
      </p:sp>
      <p:sp>
        <p:nvSpPr>
          <p:cNvPr id="128" name="Google Shape;128;p23"/>
          <p:cNvSpPr txBox="1"/>
          <p:nvPr>
            <p:ph idx="1" type="body"/>
          </p:nvPr>
        </p:nvSpPr>
        <p:spPr>
          <a:xfrm>
            <a:off x="311700" y="863550"/>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a:t>Trial “C” Pebax Tubing:  0.136” dia </a:t>
            </a:r>
            <a:endParaRPr/>
          </a:p>
          <a:p>
            <a:pPr indent="0" lvl="0" marL="0" rtl="0" algn="l">
              <a:spcBef>
                <a:spcPts val="1200"/>
              </a:spcBef>
              <a:spcAft>
                <a:spcPts val="0"/>
              </a:spcAft>
              <a:buNone/>
            </a:pPr>
            <a:r>
              <a:rPr lang="en"/>
              <a:t>No dry run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  </a:t>
            </a:r>
            <a:endParaRPr/>
          </a:p>
        </p:txBody>
      </p:sp>
      <p:graphicFrame>
        <p:nvGraphicFramePr>
          <p:cNvPr id="129" name="Google Shape;129;p23"/>
          <p:cNvGraphicFramePr/>
          <p:nvPr/>
        </p:nvGraphicFramePr>
        <p:xfrm>
          <a:off x="548850" y="1837850"/>
          <a:ext cx="3000000" cy="3000000"/>
        </p:xfrm>
        <a:graphic>
          <a:graphicData uri="http://schemas.openxmlformats.org/drawingml/2006/table">
            <a:tbl>
              <a:tblPr>
                <a:noFill/>
                <a:tableStyleId>{6A8329D3-ADE3-4E3E-A8B5-D730FAD71837}</a:tableStyleId>
              </a:tblPr>
              <a:tblGrid>
                <a:gridCol w="1216975"/>
                <a:gridCol w="1185325"/>
                <a:gridCol w="896775"/>
                <a:gridCol w="1003525"/>
                <a:gridCol w="1013975"/>
                <a:gridCol w="1249825"/>
                <a:gridCol w="1271525"/>
              </a:tblGrid>
              <a:tr h="671700">
                <a:tc>
                  <a:txBody>
                    <a:bodyPr/>
                    <a:lstStyle/>
                    <a:p>
                      <a:pPr indent="0" lvl="0" marL="0" rtl="0" algn="ctr">
                        <a:lnSpc>
                          <a:spcPct val="100000"/>
                        </a:lnSpc>
                        <a:spcBef>
                          <a:spcPts val="1200"/>
                        </a:spcBef>
                        <a:spcAft>
                          <a:spcPts val="0"/>
                        </a:spcAft>
                        <a:buNone/>
                      </a:pPr>
                      <a:r>
                        <a:rPr b="1" lang="en" sz="1100"/>
                        <a:t>Temperature (C)</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Pressure (psi)</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Flow (CFM)</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Soak Time (min)</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Starting Dia (in)</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Ending Dia (in)</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Result</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778900">
                <a:tc>
                  <a:txBody>
                    <a:bodyPr/>
                    <a:lstStyle/>
                    <a:p>
                      <a:pPr indent="0" lvl="0" marL="0" rtl="0" algn="ctr">
                        <a:lnSpc>
                          <a:spcPct val="100000"/>
                        </a:lnSpc>
                        <a:spcBef>
                          <a:spcPts val="1200"/>
                        </a:spcBef>
                        <a:spcAft>
                          <a:spcPts val="0"/>
                        </a:spcAft>
                        <a:buNone/>
                      </a:pPr>
                      <a:r>
                        <a:rPr lang="en"/>
                        <a:t>150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100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0.20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3</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0.1363</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0.1213</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0.015” necking</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778900">
                <a:tc>
                  <a:txBody>
                    <a:bodyPr/>
                    <a:lstStyle/>
                    <a:p>
                      <a:pPr indent="0" lvl="0" marL="0" rtl="0" algn="ctr">
                        <a:lnSpc>
                          <a:spcPct val="100000"/>
                        </a:lnSpc>
                        <a:spcBef>
                          <a:spcPts val="1200"/>
                        </a:spcBef>
                        <a:spcAft>
                          <a:spcPts val="0"/>
                        </a:spcAft>
                        <a:buNone/>
                      </a:pPr>
                      <a:r>
                        <a:rPr lang="en"/>
                        <a:t>200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100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0.20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8</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0.135</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POP (full travel dist.</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4"/>
          <p:cNvSpPr txBox="1"/>
          <p:nvPr>
            <p:ph type="title"/>
          </p:nvPr>
        </p:nvSpPr>
        <p:spPr>
          <a:xfrm>
            <a:off x="311700" y="445025"/>
            <a:ext cx="7222800" cy="572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Clr>
                <a:schemeClr val="dk1"/>
              </a:buClr>
              <a:buSzPct val="26190"/>
              <a:buFont typeface="Arial"/>
              <a:buNone/>
            </a:pPr>
            <a:r>
              <a:rPr lang="en"/>
              <a:t>Trial “C” Pebax 0.136”: Drawing out extrusion </a:t>
            </a:r>
            <a:endParaRPr/>
          </a:p>
        </p:txBody>
      </p:sp>
      <p:pic>
        <p:nvPicPr>
          <p:cNvPr id="135" name="Google Shape;135;p24" title="No Pop.MOV">
            <a:hlinkClick r:id="rId3"/>
          </p:cNvPr>
          <p:cNvPicPr preferRelativeResize="0"/>
          <p:nvPr/>
        </p:nvPicPr>
        <p:blipFill>
          <a:blip r:embed="rId4">
            <a:alphaModFix/>
          </a:blip>
          <a:stretch>
            <a:fillRect/>
          </a:stretch>
        </p:blipFill>
        <p:spPr>
          <a:xfrm>
            <a:off x="1243225" y="1091525"/>
            <a:ext cx="6764549" cy="380505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1000"/>
                                        <p:tgtEl>
                                          <p:spTgt spid="1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5"/>
          <p:cNvSpPr txBox="1"/>
          <p:nvPr>
            <p:ph type="title"/>
          </p:nvPr>
        </p:nvSpPr>
        <p:spPr>
          <a:xfrm>
            <a:off x="311700" y="445025"/>
            <a:ext cx="6843000" cy="572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Trial “C” Pebax 0.136”: POP </a:t>
            </a:r>
            <a:endParaRPr/>
          </a:p>
        </p:txBody>
      </p:sp>
      <p:pic>
        <p:nvPicPr>
          <p:cNvPr id="141" name="Google Shape;141;p25" title="POP.MOV">
            <a:hlinkClick r:id="rId3"/>
          </p:cNvPr>
          <p:cNvPicPr preferRelativeResize="0"/>
          <p:nvPr/>
        </p:nvPicPr>
        <p:blipFill>
          <a:blip r:embed="rId4">
            <a:alphaModFix/>
          </a:blip>
          <a:stretch>
            <a:fillRect/>
          </a:stretch>
        </p:blipFill>
        <p:spPr>
          <a:xfrm>
            <a:off x="1217800" y="1085950"/>
            <a:ext cx="6708398" cy="3773474"/>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1000"/>
                                        <p:tgtEl>
                                          <p:spTgt spid="1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6"/>
          <p:cNvSpPr txBox="1"/>
          <p:nvPr>
            <p:ph type="title"/>
          </p:nvPr>
        </p:nvSpPr>
        <p:spPr>
          <a:xfrm>
            <a:off x="0" y="0"/>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QFD</a:t>
            </a:r>
            <a:endParaRPr/>
          </a:p>
        </p:txBody>
      </p:sp>
      <p:pic>
        <p:nvPicPr>
          <p:cNvPr id="147" name="Google Shape;147;p26"/>
          <p:cNvPicPr preferRelativeResize="0"/>
          <p:nvPr/>
        </p:nvPicPr>
        <p:blipFill>
          <a:blip r:embed="rId3">
            <a:alphaModFix/>
          </a:blip>
          <a:stretch>
            <a:fillRect/>
          </a:stretch>
        </p:blipFill>
        <p:spPr>
          <a:xfrm>
            <a:off x="947150" y="483725"/>
            <a:ext cx="5170875" cy="1547850"/>
          </a:xfrm>
          <a:prstGeom prst="rect">
            <a:avLst/>
          </a:prstGeom>
          <a:noFill/>
          <a:ln>
            <a:noFill/>
          </a:ln>
        </p:spPr>
      </p:pic>
      <p:pic>
        <p:nvPicPr>
          <p:cNvPr id="148" name="Google Shape;148;p26"/>
          <p:cNvPicPr preferRelativeResize="0"/>
          <p:nvPr/>
        </p:nvPicPr>
        <p:blipFill>
          <a:blip r:embed="rId4">
            <a:alphaModFix/>
          </a:blip>
          <a:stretch>
            <a:fillRect/>
          </a:stretch>
        </p:blipFill>
        <p:spPr>
          <a:xfrm>
            <a:off x="1216550" y="2031575"/>
            <a:ext cx="6393876" cy="27687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Design Requirements Summary</a:t>
            </a:r>
            <a:endParaRPr/>
          </a:p>
        </p:txBody>
      </p:sp>
      <p:sp>
        <p:nvSpPr>
          <p:cNvPr id="69" name="Google Shape;69;p14"/>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Customer Requirements:</a:t>
            </a:r>
            <a:endParaRPr/>
          </a:p>
          <a:p>
            <a:pPr indent="-317500" lvl="0" marL="457200" rtl="0" algn="l">
              <a:spcBef>
                <a:spcPts val="1200"/>
              </a:spcBef>
              <a:spcAft>
                <a:spcPts val="0"/>
              </a:spcAft>
              <a:buSzPts val="1400"/>
              <a:buAutoNum type="arabicPeriod"/>
            </a:pPr>
            <a:r>
              <a:rPr lang="en"/>
              <a:t>Measure expanded extrusion diameters</a:t>
            </a:r>
            <a:endParaRPr/>
          </a:p>
          <a:p>
            <a:pPr indent="-317500" lvl="0" marL="457200" rtl="0" algn="l">
              <a:spcBef>
                <a:spcPts val="0"/>
              </a:spcBef>
              <a:spcAft>
                <a:spcPts val="0"/>
              </a:spcAft>
              <a:buSzPts val="1400"/>
              <a:buAutoNum type="arabicPeriod"/>
            </a:pPr>
            <a:r>
              <a:rPr lang="en"/>
              <a:t>Temperature control for extrusion</a:t>
            </a:r>
            <a:endParaRPr/>
          </a:p>
          <a:p>
            <a:pPr indent="-317500" lvl="0" marL="457200" rtl="0" algn="l">
              <a:spcBef>
                <a:spcPts val="0"/>
              </a:spcBef>
              <a:spcAft>
                <a:spcPts val="0"/>
              </a:spcAft>
              <a:buSzPts val="1400"/>
              <a:buAutoNum type="arabicPeriod"/>
            </a:pPr>
            <a:r>
              <a:rPr lang="en"/>
              <a:t>Actuate axial force</a:t>
            </a:r>
            <a:endParaRPr/>
          </a:p>
          <a:p>
            <a:pPr indent="-317500" lvl="0" marL="457200" rtl="0" algn="l">
              <a:spcBef>
                <a:spcPts val="0"/>
              </a:spcBef>
              <a:spcAft>
                <a:spcPts val="0"/>
              </a:spcAft>
              <a:buSzPts val="1400"/>
              <a:buAutoNum type="arabicPeriod"/>
            </a:pPr>
            <a:r>
              <a:rPr lang="en"/>
              <a:t>Pressurize extrusions during testing</a:t>
            </a:r>
            <a:endParaRPr/>
          </a:p>
          <a:p>
            <a:pPr indent="-317500" lvl="0" marL="457200" rtl="0" algn="l">
              <a:spcBef>
                <a:spcPts val="0"/>
              </a:spcBef>
              <a:spcAft>
                <a:spcPts val="0"/>
              </a:spcAft>
              <a:buSzPts val="1400"/>
              <a:buAutoNum type="arabicPeriod"/>
            </a:pPr>
            <a:r>
              <a:rPr lang="en"/>
              <a:t>Stay within budget of $10,000</a:t>
            </a:r>
            <a:endParaRPr/>
          </a:p>
          <a:p>
            <a:pPr indent="-317500" lvl="0" marL="457200" rtl="0" algn="l">
              <a:spcBef>
                <a:spcPts val="0"/>
              </a:spcBef>
              <a:spcAft>
                <a:spcPts val="0"/>
              </a:spcAft>
              <a:buSzPts val="1400"/>
              <a:buAutoNum type="arabicPeriod"/>
            </a:pPr>
            <a:r>
              <a:rPr lang="en"/>
              <a:t>Complex and robust design</a:t>
            </a:r>
            <a:endParaRPr/>
          </a:p>
        </p:txBody>
      </p:sp>
      <p:sp>
        <p:nvSpPr>
          <p:cNvPr id="70" name="Google Shape;70;p14"/>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Engineering Requirements:</a:t>
            </a:r>
            <a:endParaRPr/>
          </a:p>
          <a:p>
            <a:pPr indent="-317500" lvl="0" marL="457200" rtl="0" algn="l">
              <a:spcBef>
                <a:spcPts val="1200"/>
              </a:spcBef>
              <a:spcAft>
                <a:spcPts val="0"/>
              </a:spcAft>
              <a:buSzPts val="1400"/>
              <a:buAutoNum type="arabicPeriod"/>
            </a:pPr>
            <a:r>
              <a:rPr lang="en"/>
              <a:t>Apply a maximum 150 lbs of axial force</a:t>
            </a:r>
            <a:endParaRPr/>
          </a:p>
          <a:p>
            <a:pPr indent="-317500" lvl="0" marL="457200" rtl="0" algn="l">
              <a:spcBef>
                <a:spcPts val="0"/>
              </a:spcBef>
              <a:spcAft>
                <a:spcPts val="0"/>
              </a:spcAft>
              <a:buSzPts val="1400"/>
              <a:buAutoNum type="arabicPeriod"/>
            </a:pPr>
            <a:r>
              <a:rPr lang="en"/>
              <a:t> Expand extrusions with diameters of 0.02-0.625 inches</a:t>
            </a:r>
            <a:endParaRPr/>
          </a:p>
          <a:p>
            <a:pPr indent="-317500" lvl="0" marL="457200" rtl="0" algn="l">
              <a:spcBef>
                <a:spcPts val="0"/>
              </a:spcBef>
              <a:spcAft>
                <a:spcPts val="0"/>
              </a:spcAft>
              <a:buSzPts val="1400"/>
              <a:buAutoNum type="arabicPeriod"/>
            </a:pPr>
            <a:r>
              <a:rPr lang="en"/>
              <a:t>Measure expanded diameters up to 2.5 inches</a:t>
            </a:r>
            <a:endParaRPr/>
          </a:p>
          <a:p>
            <a:pPr indent="-317500" lvl="0" marL="457200" rtl="0" algn="l">
              <a:spcBef>
                <a:spcPts val="0"/>
              </a:spcBef>
              <a:spcAft>
                <a:spcPts val="0"/>
              </a:spcAft>
              <a:buSzPts val="1400"/>
              <a:buAutoNum type="arabicPeriod"/>
            </a:pPr>
            <a:r>
              <a:rPr lang="en"/>
              <a:t>Control temperature up to 250</a:t>
            </a:r>
            <a:r>
              <a:rPr baseline="30000" lang="en"/>
              <a:t>O</a:t>
            </a:r>
            <a:r>
              <a:rPr lang="en"/>
              <a:t>F</a:t>
            </a:r>
            <a:endParaRPr/>
          </a:p>
          <a:p>
            <a:pPr indent="-317500" lvl="0" marL="457200" rtl="0" algn="l">
              <a:spcBef>
                <a:spcPts val="0"/>
              </a:spcBef>
              <a:spcAft>
                <a:spcPts val="0"/>
              </a:spcAft>
              <a:buSzPts val="1400"/>
              <a:buAutoNum type="arabicPeriod"/>
            </a:pPr>
            <a:r>
              <a:rPr lang="en"/>
              <a:t>Pressurize extrusions up to 300 psi</a:t>
            </a:r>
            <a:endParaRPr/>
          </a:p>
          <a:p>
            <a:pPr indent="-317500" lvl="0" marL="457200" rtl="0" algn="l">
              <a:spcBef>
                <a:spcPts val="0"/>
              </a:spcBef>
              <a:spcAft>
                <a:spcPts val="0"/>
              </a:spcAft>
              <a:buSzPts val="1400"/>
              <a:buAutoNum type="arabicPeriod"/>
            </a:pPr>
            <a:r>
              <a:rPr lang="en"/>
              <a:t>Output measurements in easy to read format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Top Level Testing Summary</a:t>
            </a:r>
            <a:endParaRPr/>
          </a:p>
        </p:txBody>
      </p:sp>
      <p:sp>
        <p:nvSpPr>
          <p:cNvPr id="76" name="Google Shape;76;p1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Micrometer repeatability test - confirms the repeatability of measurements taken with the micrometer</a:t>
            </a:r>
            <a:endParaRPr/>
          </a:p>
          <a:p>
            <a:pPr indent="-342900" lvl="0" marL="457200" rtl="0" algn="l">
              <a:spcBef>
                <a:spcPts val="0"/>
              </a:spcBef>
              <a:spcAft>
                <a:spcPts val="0"/>
              </a:spcAft>
              <a:buSzPts val="1800"/>
              <a:buChar char="●"/>
            </a:pPr>
            <a:r>
              <a:rPr lang="en"/>
              <a:t>Temperature output test- confirms the ability of the heating system to reliably heat extrusions to 250</a:t>
            </a:r>
            <a:r>
              <a:rPr baseline="30000" lang="en"/>
              <a:t>O</a:t>
            </a:r>
            <a:r>
              <a:rPr lang="en"/>
              <a:t>F</a:t>
            </a:r>
            <a:endParaRPr/>
          </a:p>
          <a:p>
            <a:pPr indent="-342900" lvl="0" marL="457200" rtl="0" algn="l">
              <a:spcBef>
                <a:spcPts val="0"/>
              </a:spcBef>
              <a:spcAft>
                <a:spcPts val="0"/>
              </a:spcAft>
              <a:buSzPts val="1800"/>
              <a:buChar char="●"/>
            </a:pPr>
            <a:r>
              <a:rPr lang="en"/>
              <a:t>Full system validation - confirms that the system is fully functional with all subsystems acting in unison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Top Level Testing Summary</a:t>
            </a:r>
            <a:endParaRPr/>
          </a:p>
        </p:txBody>
      </p:sp>
      <p:graphicFrame>
        <p:nvGraphicFramePr>
          <p:cNvPr id="82" name="Google Shape;82;p16"/>
          <p:cNvGraphicFramePr/>
          <p:nvPr/>
        </p:nvGraphicFramePr>
        <p:xfrm>
          <a:off x="952500" y="1809750"/>
          <a:ext cx="3000000" cy="3000000"/>
        </p:xfrm>
        <a:graphic>
          <a:graphicData uri="http://schemas.openxmlformats.org/drawingml/2006/table">
            <a:tbl>
              <a:tblPr>
                <a:noFill/>
                <a:tableStyleId>{07F3704D-F1B4-49E4-9704-A4C99F4BCBD0}</a:tableStyleId>
              </a:tblPr>
              <a:tblGrid>
                <a:gridCol w="3619500"/>
                <a:gridCol w="3619500"/>
              </a:tblGrid>
              <a:tr h="381000">
                <a:tc>
                  <a:txBody>
                    <a:bodyPr/>
                    <a:lstStyle/>
                    <a:p>
                      <a:pPr indent="0" lvl="0" marL="0" rtl="0" algn="ctr">
                        <a:spcBef>
                          <a:spcPts val="0"/>
                        </a:spcBef>
                        <a:spcAft>
                          <a:spcPts val="0"/>
                        </a:spcAft>
                        <a:buNone/>
                      </a:pPr>
                      <a:r>
                        <a:rPr lang="en"/>
                        <a:t>Tests</a:t>
                      </a:r>
                      <a:endParaRPr/>
                    </a:p>
                  </a:txBody>
                  <a:tcPr marT="91425" marB="91425" marR="91425" marL="91425"/>
                </a:tc>
                <a:tc>
                  <a:txBody>
                    <a:bodyPr/>
                    <a:lstStyle/>
                    <a:p>
                      <a:pPr indent="0" lvl="0" marL="0" rtl="0" algn="ctr">
                        <a:spcBef>
                          <a:spcPts val="0"/>
                        </a:spcBef>
                        <a:spcAft>
                          <a:spcPts val="0"/>
                        </a:spcAft>
                        <a:buNone/>
                      </a:pPr>
                      <a:r>
                        <a:rPr lang="en"/>
                        <a:t>Design Requirements</a:t>
                      </a:r>
                      <a:endParaRPr/>
                    </a:p>
                  </a:txBody>
                  <a:tcPr marT="91425" marB="91425" marR="91425" marL="91425"/>
                </a:tc>
              </a:tr>
              <a:tr h="381000">
                <a:tc>
                  <a:txBody>
                    <a:bodyPr/>
                    <a:lstStyle/>
                    <a:p>
                      <a:pPr indent="0" lvl="0" marL="0" rtl="0" algn="l">
                        <a:spcBef>
                          <a:spcPts val="0"/>
                        </a:spcBef>
                        <a:spcAft>
                          <a:spcPts val="0"/>
                        </a:spcAft>
                        <a:buNone/>
                      </a:pPr>
                      <a:r>
                        <a:rPr lang="en"/>
                        <a:t>Micrometer Repeatability</a:t>
                      </a:r>
                      <a:endParaRPr/>
                    </a:p>
                  </a:txBody>
                  <a:tcPr marT="91425" marB="91425" marR="91425" marL="91425"/>
                </a:tc>
                <a:tc>
                  <a:txBody>
                    <a:bodyPr/>
                    <a:lstStyle/>
                    <a:p>
                      <a:pPr indent="0" lvl="0" marL="0" rtl="0" algn="l">
                        <a:spcBef>
                          <a:spcPts val="0"/>
                        </a:spcBef>
                        <a:spcAft>
                          <a:spcPts val="0"/>
                        </a:spcAft>
                        <a:buNone/>
                      </a:pPr>
                      <a:r>
                        <a:rPr lang="en"/>
                        <a:t>CR 1, CR 4, ER 2, ER 3, ER 6</a:t>
                      </a:r>
                      <a:endParaRPr/>
                    </a:p>
                  </a:txBody>
                  <a:tcPr marT="91425" marB="91425" marR="91425" marL="91425"/>
                </a:tc>
              </a:tr>
              <a:tr h="381000">
                <a:tc>
                  <a:txBody>
                    <a:bodyPr/>
                    <a:lstStyle/>
                    <a:p>
                      <a:pPr indent="0" lvl="0" marL="0" rtl="0" algn="l">
                        <a:spcBef>
                          <a:spcPts val="0"/>
                        </a:spcBef>
                        <a:spcAft>
                          <a:spcPts val="0"/>
                        </a:spcAft>
                        <a:buNone/>
                      </a:pPr>
                      <a:r>
                        <a:rPr lang="en"/>
                        <a:t>Temperature Output</a:t>
                      </a:r>
                      <a:endParaRPr/>
                    </a:p>
                  </a:txBody>
                  <a:tcPr marT="91425" marB="91425" marR="91425" marL="91425"/>
                </a:tc>
                <a:tc>
                  <a:txBody>
                    <a:bodyPr/>
                    <a:lstStyle/>
                    <a:p>
                      <a:pPr indent="0" lvl="0" marL="0" rtl="0" algn="l">
                        <a:spcBef>
                          <a:spcPts val="0"/>
                        </a:spcBef>
                        <a:spcAft>
                          <a:spcPts val="0"/>
                        </a:spcAft>
                        <a:buNone/>
                      </a:pPr>
                      <a:r>
                        <a:rPr lang="en"/>
                        <a:t>CR 2, ER 4</a:t>
                      </a:r>
                      <a:endParaRPr/>
                    </a:p>
                  </a:txBody>
                  <a:tcPr marT="91425" marB="91425" marR="91425" marL="91425"/>
                </a:tc>
              </a:tr>
              <a:tr h="381000">
                <a:tc>
                  <a:txBody>
                    <a:bodyPr/>
                    <a:lstStyle/>
                    <a:p>
                      <a:pPr indent="0" lvl="0" marL="0" rtl="0" algn="l">
                        <a:spcBef>
                          <a:spcPts val="0"/>
                        </a:spcBef>
                        <a:spcAft>
                          <a:spcPts val="0"/>
                        </a:spcAft>
                        <a:buNone/>
                      </a:pPr>
                      <a:r>
                        <a:rPr lang="en"/>
                        <a:t>Full System Validation</a:t>
                      </a:r>
                      <a:endParaRPr/>
                    </a:p>
                  </a:txBody>
                  <a:tcPr marT="91425" marB="91425" marR="91425" marL="91425"/>
                </a:tc>
                <a:tc>
                  <a:txBody>
                    <a:bodyPr/>
                    <a:lstStyle/>
                    <a:p>
                      <a:pPr indent="0" lvl="0" marL="0" rtl="0" algn="l">
                        <a:spcBef>
                          <a:spcPts val="0"/>
                        </a:spcBef>
                        <a:spcAft>
                          <a:spcPts val="0"/>
                        </a:spcAft>
                        <a:buNone/>
                      </a:pPr>
                      <a:r>
                        <a:rPr lang="en"/>
                        <a:t>CR 1, CR2, CR3, CR4, CR6, ERs 1-6</a:t>
                      </a:r>
                      <a:endParaRPr/>
                    </a:p>
                  </a:txBody>
                  <a:tcPr marT="91425" marB="91425"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Detailed Testing Plan - Micrometer Repeatability</a:t>
            </a:r>
            <a:endParaRPr/>
          </a:p>
        </p:txBody>
      </p:sp>
      <p:sp>
        <p:nvSpPr>
          <p:cNvPr id="88" name="Google Shape;88;p17"/>
          <p:cNvSpPr txBox="1"/>
          <p:nvPr>
            <p:ph idx="1" type="body"/>
          </p:nvPr>
        </p:nvSpPr>
        <p:spPr>
          <a:xfrm>
            <a:off x="311700" y="1225225"/>
            <a:ext cx="8520600" cy="34563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Does the micrometer consistently take accurate measurements at the desired location?</a:t>
            </a:r>
            <a:endParaRPr/>
          </a:p>
          <a:p>
            <a:pPr indent="-342900" lvl="0" marL="457200" rtl="0" algn="l">
              <a:spcBef>
                <a:spcPts val="0"/>
              </a:spcBef>
              <a:spcAft>
                <a:spcPts val="0"/>
              </a:spcAft>
              <a:buSzPts val="1800"/>
              <a:buChar char="●"/>
            </a:pPr>
            <a:r>
              <a:rPr lang="en"/>
              <a:t>Use gage pins to determine variability of micrometer measurements</a:t>
            </a:r>
            <a:endParaRPr/>
          </a:p>
          <a:p>
            <a:pPr indent="-317500" lvl="1" marL="914400" rtl="0" algn="l">
              <a:spcBef>
                <a:spcPts val="0"/>
              </a:spcBef>
              <a:spcAft>
                <a:spcPts val="0"/>
              </a:spcAft>
              <a:buSzPts val="1400"/>
              <a:buChar char="○"/>
            </a:pPr>
            <a:r>
              <a:rPr lang="en"/>
              <a:t>Measure a gage pin several times over</a:t>
            </a:r>
            <a:endParaRPr/>
          </a:p>
          <a:p>
            <a:pPr indent="-317500" lvl="1" marL="914400" rtl="0" algn="l">
              <a:spcBef>
                <a:spcPts val="0"/>
              </a:spcBef>
              <a:spcAft>
                <a:spcPts val="0"/>
              </a:spcAft>
              <a:buSzPts val="1400"/>
              <a:buChar char="○"/>
            </a:pPr>
            <a:r>
              <a:rPr lang="en"/>
              <a:t>Repeat for multiple sizes of gage pins</a:t>
            </a:r>
            <a:endParaRPr/>
          </a:p>
          <a:p>
            <a:pPr indent="-317500" lvl="1" marL="914400" rtl="0" algn="l">
              <a:spcBef>
                <a:spcPts val="0"/>
              </a:spcBef>
              <a:spcAft>
                <a:spcPts val="0"/>
              </a:spcAft>
              <a:buSzPts val="1400"/>
              <a:buChar char="○"/>
            </a:pPr>
            <a:r>
              <a:rPr lang="en"/>
              <a:t>Calculate averages and standard deviations for micrometer measurements</a:t>
            </a:r>
            <a:endParaRPr/>
          </a:p>
          <a:p>
            <a:pPr indent="-342900" lvl="0" marL="457200" rtl="0" algn="l">
              <a:spcBef>
                <a:spcPts val="0"/>
              </a:spcBef>
              <a:spcAft>
                <a:spcPts val="0"/>
              </a:spcAft>
              <a:buSzPts val="1800"/>
              <a:buChar char="●"/>
            </a:pPr>
            <a:r>
              <a:rPr lang="en"/>
              <a:t>Run through the process of inflating and measuring several extrusions to determine if the micrometer is measuring the correct location</a:t>
            </a:r>
            <a:endParaRPr/>
          </a:p>
          <a:p>
            <a:pPr indent="-317500" lvl="1" marL="914400" rtl="0" algn="l">
              <a:spcBef>
                <a:spcPts val="0"/>
              </a:spcBef>
              <a:spcAft>
                <a:spcPts val="0"/>
              </a:spcAft>
              <a:buSzPts val="1400"/>
              <a:buChar char="○"/>
            </a:pPr>
            <a:r>
              <a:rPr lang="en"/>
              <a:t>Inflate and measure several extrusions</a:t>
            </a:r>
            <a:endParaRPr/>
          </a:p>
          <a:p>
            <a:pPr indent="-317500" lvl="1" marL="914400" rtl="0" algn="l">
              <a:spcBef>
                <a:spcPts val="0"/>
              </a:spcBef>
              <a:spcAft>
                <a:spcPts val="0"/>
              </a:spcAft>
              <a:buSzPts val="1400"/>
              <a:buChar char="○"/>
            </a:pPr>
            <a:r>
              <a:rPr lang="en"/>
              <a:t>Record how far the point of maximum expansion is from the measurement centerline for each extrusion</a:t>
            </a:r>
            <a:endParaRPr/>
          </a:p>
          <a:p>
            <a:pPr indent="-317500" lvl="1" marL="914400" rtl="0" algn="l">
              <a:spcBef>
                <a:spcPts val="0"/>
              </a:spcBef>
              <a:spcAft>
                <a:spcPts val="0"/>
              </a:spcAft>
              <a:buSzPts val="1400"/>
              <a:buChar char="○"/>
            </a:pPr>
            <a:r>
              <a:rPr lang="en"/>
              <a:t>Determine the average distance between measurement point and point of maximum expansion, and adjust piston stroke length accordingly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Detailed Testing Plan - Temperature Output</a:t>
            </a:r>
            <a:endParaRPr/>
          </a:p>
        </p:txBody>
      </p:sp>
      <p:sp>
        <p:nvSpPr>
          <p:cNvPr id="94" name="Google Shape;94;p1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fontScale="92500" lnSpcReduction="10000"/>
          </a:bodyPr>
          <a:lstStyle/>
          <a:p>
            <a:pPr indent="-355058" lvl="0" marL="457200" rtl="0" algn="l">
              <a:lnSpc>
                <a:spcPct val="115000"/>
              </a:lnSpc>
              <a:spcBef>
                <a:spcPts val="0"/>
              </a:spcBef>
              <a:spcAft>
                <a:spcPts val="0"/>
              </a:spcAft>
              <a:buSzPct val="100000"/>
              <a:buChar char="●"/>
            </a:pPr>
            <a:r>
              <a:rPr lang="en" sz="2152"/>
              <a:t>Can the temperature </a:t>
            </a:r>
            <a:r>
              <a:rPr lang="en" sz="2152"/>
              <a:t>system produce accurate and repeatable temperatures up to 250F?</a:t>
            </a:r>
            <a:endParaRPr sz="2152"/>
          </a:p>
          <a:p>
            <a:pPr indent="-316706" lvl="1" marL="914400" rtl="0" algn="l">
              <a:lnSpc>
                <a:spcPct val="115000"/>
              </a:lnSpc>
              <a:spcBef>
                <a:spcPts val="0"/>
              </a:spcBef>
              <a:spcAft>
                <a:spcPts val="0"/>
              </a:spcAft>
              <a:buSzPct val="100000"/>
              <a:buChar char="○"/>
            </a:pPr>
            <a:r>
              <a:rPr lang="en" sz="1500"/>
              <a:t>Conduct multiple test runs at different flow and temperature settings to evaluate if the system is outputting the desired temperature and if the flow distribution around the extrusion is acceptable</a:t>
            </a:r>
            <a:endParaRPr sz="1500"/>
          </a:p>
          <a:p>
            <a:pPr indent="-316706" lvl="1" marL="914400" rtl="0" algn="l">
              <a:lnSpc>
                <a:spcPct val="115000"/>
              </a:lnSpc>
              <a:spcBef>
                <a:spcPts val="0"/>
              </a:spcBef>
              <a:spcAft>
                <a:spcPts val="0"/>
              </a:spcAft>
              <a:buSzPct val="100000"/>
              <a:buChar char="○"/>
            </a:pPr>
            <a:r>
              <a:rPr lang="en" sz="1500"/>
              <a:t>Redundant temperature sensors will record temperature at various locations such as the interior diameter of an extrusion and at the outlet of the heater nozzle to understand how the heated air behaves and if the temperature seen at the controller can be relied upon.</a:t>
            </a:r>
            <a:endParaRPr sz="1500"/>
          </a:p>
          <a:p>
            <a:pPr indent="-355058" lvl="0" marL="457200" rtl="0" algn="l">
              <a:lnSpc>
                <a:spcPct val="115000"/>
              </a:lnSpc>
              <a:spcBef>
                <a:spcPts val="0"/>
              </a:spcBef>
              <a:spcAft>
                <a:spcPts val="0"/>
              </a:spcAft>
              <a:buSzPct val="100000"/>
              <a:buChar char="●"/>
            </a:pPr>
            <a:r>
              <a:rPr lang="en" sz="2152"/>
              <a:t>Stress test system to ensure no parts fail</a:t>
            </a:r>
            <a:endParaRPr sz="2152"/>
          </a:p>
          <a:p>
            <a:pPr indent="-316706" lvl="1" marL="914400" rtl="0" algn="l">
              <a:spcBef>
                <a:spcPts val="0"/>
              </a:spcBef>
              <a:spcAft>
                <a:spcPts val="0"/>
              </a:spcAft>
              <a:buSzPct val="100000"/>
              <a:buChar char="○"/>
            </a:pPr>
            <a:r>
              <a:rPr lang="en" sz="1500"/>
              <a:t>Can the system be operated at the maximum temperature for a sustained period of time?</a:t>
            </a:r>
            <a:endParaRPr sz="1500"/>
          </a:p>
          <a:p>
            <a:pPr indent="-316706" lvl="1" marL="914400" rtl="0" algn="l">
              <a:spcBef>
                <a:spcPts val="0"/>
              </a:spcBef>
              <a:spcAft>
                <a:spcPts val="0"/>
              </a:spcAft>
              <a:buSzPct val="100000"/>
              <a:buChar char="○"/>
            </a:pPr>
            <a:r>
              <a:rPr lang="en" sz="1500"/>
              <a:t>Limitations include heater air line rated for 450F, fastener tension, and radiation from heater to surrounding components.   </a:t>
            </a:r>
            <a:endParaRPr sz="1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Detailed Testing Plan - System Validation</a:t>
            </a:r>
            <a:endParaRPr/>
          </a:p>
        </p:txBody>
      </p:sp>
      <p:sp>
        <p:nvSpPr>
          <p:cNvPr id="100" name="Google Shape;100;p19"/>
          <p:cNvSpPr txBox="1"/>
          <p:nvPr/>
        </p:nvSpPr>
        <p:spPr>
          <a:xfrm>
            <a:off x="443400" y="1112550"/>
            <a:ext cx="8388900" cy="3324600"/>
          </a:xfrm>
          <a:prstGeom prst="rect">
            <a:avLst/>
          </a:prstGeom>
          <a:noFill/>
          <a:ln>
            <a:noFill/>
          </a:ln>
        </p:spPr>
        <p:txBody>
          <a:bodyPr anchorCtr="0" anchor="t" bIns="91425" lIns="91425" spcFirstLastPara="1" rIns="91425" wrap="square" tIns="91425">
            <a:spAutoFit/>
          </a:bodyPr>
          <a:lstStyle/>
          <a:p>
            <a:pPr indent="-342900" lvl="0" marL="457200" rtl="0" algn="l">
              <a:lnSpc>
                <a:spcPct val="100000"/>
              </a:lnSpc>
              <a:spcBef>
                <a:spcPts val="0"/>
              </a:spcBef>
              <a:spcAft>
                <a:spcPts val="0"/>
              </a:spcAft>
              <a:buClr>
                <a:schemeClr val="dk1"/>
              </a:buClr>
              <a:buSzPts val="1800"/>
              <a:buFont typeface="Open Sans"/>
              <a:buChar char="●"/>
            </a:pPr>
            <a:r>
              <a:rPr lang="en" sz="1800">
                <a:solidFill>
                  <a:schemeClr val="dk1"/>
                </a:solidFill>
                <a:latin typeface="Open Sans"/>
                <a:ea typeface="Open Sans"/>
                <a:cs typeface="Open Sans"/>
                <a:sym typeface="Open Sans"/>
              </a:rPr>
              <a:t>After Dry Runs on 4/3/2022 Team Realized that testing force output of motor would be worthless</a:t>
            </a:r>
            <a:endParaRPr sz="1800">
              <a:solidFill>
                <a:schemeClr val="dk1"/>
              </a:solidFill>
              <a:latin typeface="Open Sans"/>
              <a:ea typeface="Open Sans"/>
              <a:cs typeface="Open Sans"/>
              <a:sym typeface="Open Sans"/>
            </a:endParaRPr>
          </a:p>
          <a:p>
            <a:pPr indent="-317500" lvl="1" marL="914400" rtl="0" algn="l">
              <a:lnSpc>
                <a:spcPct val="100000"/>
              </a:lnSpc>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Axial load system can easily stretch hardest materials fully</a:t>
            </a:r>
            <a:endParaRPr>
              <a:solidFill>
                <a:schemeClr val="dk1"/>
              </a:solidFill>
              <a:latin typeface="Open Sans"/>
              <a:ea typeface="Open Sans"/>
              <a:cs typeface="Open Sans"/>
              <a:sym typeface="Open Sans"/>
            </a:endParaRPr>
          </a:p>
          <a:p>
            <a:pPr indent="-342900" lvl="0" marL="457200" rtl="0" algn="l">
              <a:lnSpc>
                <a:spcPct val="100000"/>
              </a:lnSpc>
              <a:spcBef>
                <a:spcPts val="0"/>
              </a:spcBef>
              <a:spcAft>
                <a:spcPts val="0"/>
              </a:spcAft>
              <a:buClr>
                <a:schemeClr val="dk1"/>
              </a:buClr>
              <a:buSzPts val="1800"/>
              <a:buFont typeface="Open Sans"/>
              <a:buChar char="●"/>
            </a:pPr>
            <a:r>
              <a:rPr lang="en" sz="1800">
                <a:solidFill>
                  <a:schemeClr val="dk1"/>
                </a:solidFill>
                <a:latin typeface="Open Sans"/>
                <a:ea typeface="Open Sans"/>
                <a:cs typeface="Open Sans"/>
                <a:sym typeface="Open Sans"/>
              </a:rPr>
              <a:t>Team has instead decided to go forward with a full DOE to ensure that system is fully working</a:t>
            </a:r>
            <a:endParaRPr sz="1800">
              <a:solidFill>
                <a:schemeClr val="dk1"/>
              </a:solidFill>
              <a:latin typeface="Open Sans"/>
              <a:ea typeface="Open Sans"/>
              <a:cs typeface="Open Sans"/>
              <a:sym typeface="Open Sans"/>
            </a:endParaRPr>
          </a:p>
          <a:p>
            <a:pPr indent="-317500" lvl="1" marL="914400" rtl="0" algn="l">
              <a:lnSpc>
                <a:spcPct val="100000"/>
              </a:lnSpc>
              <a:spcBef>
                <a:spcPts val="0"/>
              </a:spcBef>
              <a:spcAft>
                <a:spcPts val="0"/>
              </a:spcAft>
              <a:buClr>
                <a:schemeClr val="dk1"/>
              </a:buClr>
              <a:buSzPts val="1400"/>
              <a:buFont typeface="Open Sans"/>
              <a:buChar char="○"/>
            </a:pPr>
            <a:r>
              <a:rPr lang="en">
                <a:solidFill>
                  <a:schemeClr val="dk1"/>
                </a:solidFill>
                <a:latin typeface="Open Sans"/>
                <a:ea typeface="Open Sans"/>
                <a:cs typeface="Open Sans"/>
                <a:sym typeface="Open Sans"/>
              </a:rPr>
              <a:t>This will have the added benefit of seeing what factors have the largest effect on diameter expansion</a:t>
            </a:r>
            <a:endParaRPr>
              <a:solidFill>
                <a:schemeClr val="dk1"/>
              </a:solidFill>
              <a:latin typeface="Open Sans"/>
              <a:ea typeface="Open Sans"/>
              <a:cs typeface="Open Sans"/>
              <a:sym typeface="Open Sans"/>
            </a:endParaRPr>
          </a:p>
          <a:p>
            <a:pPr indent="-342900" lvl="0" marL="457200" rtl="0" algn="l">
              <a:lnSpc>
                <a:spcPct val="100000"/>
              </a:lnSpc>
              <a:spcBef>
                <a:spcPts val="0"/>
              </a:spcBef>
              <a:spcAft>
                <a:spcPts val="0"/>
              </a:spcAft>
              <a:buClr>
                <a:schemeClr val="dk1"/>
              </a:buClr>
              <a:buSzPts val="1800"/>
              <a:buFont typeface="Open Sans"/>
              <a:buChar char="●"/>
            </a:pPr>
            <a:r>
              <a:rPr lang="en" sz="1800">
                <a:solidFill>
                  <a:schemeClr val="dk1"/>
                </a:solidFill>
                <a:latin typeface="Open Sans"/>
                <a:ea typeface="Open Sans"/>
                <a:cs typeface="Open Sans"/>
                <a:sym typeface="Open Sans"/>
              </a:rPr>
              <a:t>Team will be doing a 2</a:t>
            </a:r>
            <a:r>
              <a:rPr baseline="30000" lang="en" sz="1800">
                <a:solidFill>
                  <a:schemeClr val="dk1"/>
                </a:solidFill>
                <a:latin typeface="Open Sans"/>
                <a:ea typeface="Open Sans"/>
                <a:cs typeface="Open Sans"/>
                <a:sym typeface="Open Sans"/>
              </a:rPr>
              <a:t>4</a:t>
            </a:r>
            <a:r>
              <a:rPr lang="en" sz="1800">
                <a:solidFill>
                  <a:schemeClr val="dk1"/>
                </a:solidFill>
                <a:latin typeface="Open Sans"/>
                <a:ea typeface="Open Sans"/>
                <a:cs typeface="Open Sans"/>
                <a:sym typeface="Open Sans"/>
              </a:rPr>
              <a:t> full factorial experiment</a:t>
            </a:r>
            <a:endParaRPr sz="1800">
              <a:solidFill>
                <a:schemeClr val="dk1"/>
              </a:solidFill>
              <a:latin typeface="Open Sans"/>
              <a:ea typeface="Open Sans"/>
              <a:cs typeface="Open Sans"/>
              <a:sym typeface="Open Sans"/>
            </a:endParaRPr>
          </a:p>
          <a:p>
            <a:pPr indent="-342900" lvl="0" marL="457200" rtl="0" algn="l">
              <a:lnSpc>
                <a:spcPct val="100000"/>
              </a:lnSpc>
              <a:spcBef>
                <a:spcPts val="0"/>
              </a:spcBef>
              <a:spcAft>
                <a:spcPts val="0"/>
              </a:spcAft>
              <a:buClr>
                <a:schemeClr val="dk1"/>
              </a:buClr>
              <a:buSzPts val="1800"/>
              <a:buFont typeface="Open Sans"/>
              <a:buChar char="●"/>
            </a:pPr>
            <a:r>
              <a:rPr lang="en" sz="1800">
                <a:solidFill>
                  <a:schemeClr val="dk1"/>
                </a:solidFill>
                <a:latin typeface="Open Sans"/>
                <a:ea typeface="Open Sans"/>
                <a:cs typeface="Open Sans"/>
                <a:sym typeface="Open Sans"/>
              </a:rPr>
              <a:t>Variables will be Flow Speed, Temperature, “Soak Time”, Balloon Hardness</a:t>
            </a:r>
            <a:endParaRPr sz="1800">
              <a:solidFill>
                <a:schemeClr val="dk1"/>
              </a:solidFill>
              <a:latin typeface="Open Sans"/>
              <a:ea typeface="Open Sans"/>
              <a:cs typeface="Open Sans"/>
              <a:sym typeface="Open Sans"/>
            </a:endParaRPr>
          </a:p>
          <a:p>
            <a:pPr indent="-342900" lvl="0" marL="457200" rtl="0" algn="l">
              <a:lnSpc>
                <a:spcPct val="100000"/>
              </a:lnSpc>
              <a:spcBef>
                <a:spcPts val="0"/>
              </a:spcBef>
              <a:spcAft>
                <a:spcPts val="0"/>
              </a:spcAft>
              <a:buClr>
                <a:schemeClr val="dk1"/>
              </a:buClr>
              <a:buSzPts val="1800"/>
              <a:buFont typeface="Open Sans"/>
              <a:buChar char="●"/>
            </a:pPr>
            <a:r>
              <a:rPr lang="en" sz="1800">
                <a:solidFill>
                  <a:schemeClr val="dk1"/>
                </a:solidFill>
                <a:latin typeface="Open Sans"/>
                <a:ea typeface="Open Sans"/>
                <a:cs typeface="Open Sans"/>
                <a:sym typeface="Open Sans"/>
              </a:rPr>
              <a:t>Each test will involve running the axial system the full length, as well as taking the maximum measurement of each balloon before popping</a:t>
            </a:r>
            <a:endParaRPr>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Testing Setup </a:t>
            </a:r>
            <a:endParaRPr/>
          </a:p>
        </p:txBody>
      </p:sp>
      <p:sp>
        <p:nvSpPr>
          <p:cNvPr id="106" name="Google Shape;106;p20"/>
          <p:cNvSpPr txBox="1"/>
          <p:nvPr>
            <p:ph idx="1" type="body"/>
          </p:nvPr>
        </p:nvSpPr>
        <p:spPr>
          <a:xfrm>
            <a:off x="311700" y="1152475"/>
            <a:ext cx="2933700" cy="3416400"/>
          </a:xfrm>
          <a:prstGeom prst="rect">
            <a:avLst/>
          </a:prstGeom>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SzPts val="1800"/>
              <a:buChar char="●"/>
            </a:pPr>
            <a:r>
              <a:rPr lang="en"/>
              <a:t>Pressurizing with air </a:t>
            </a:r>
            <a:r>
              <a:rPr lang="en"/>
              <a:t>f</a:t>
            </a:r>
            <a:r>
              <a:rPr lang="en"/>
              <a:t>rom 150 psi compressor </a:t>
            </a:r>
            <a:endParaRPr/>
          </a:p>
          <a:p>
            <a:pPr indent="-342900" lvl="0" marL="457200" rtl="0" algn="l">
              <a:lnSpc>
                <a:spcPct val="150000"/>
              </a:lnSpc>
              <a:spcBef>
                <a:spcPts val="0"/>
              </a:spcBef>
              <a:spcAft>
                <a:spcPts val="0"/>
              </a:spcAft>
              <a:buSzPts val="1800"/>
              <a:buChar char="●"/>
            </a:pPr>
            <a:r>
              <a:rPr lang="en"/>
              <a:t>Notable amount of water in lines </a:t>
            </a:r>
            <a:endParaRPr/>
          </a:p>
          <a:p>
            <a:pPr indent="-342900" lvl="0" marL="457200" rtl="0" algn="l">
              <a:lnSpc>
                <a:spcPct val="150000"/>
              </a:lnSpc>
              <a:spcBef>
                <a:spcPts val="0"/>
              </a:spcBef>
              <a:spcAft>
                <a:spcPts val="0"/>
              </a:spcAft>
              <a:buSzPts val="1800"/>
              <a:buChar char="●"/>
            </a:pPr>
            <a:r>
              <a:rPr lang="en"/>
              <a:t>Using “Reject” tubing </a:t>
            </a:r>
            <a:r>
              <a:rPr lang="en"/>
              <a:t>s</a:t>
            </a:r>
            <a:r>
              <a:rPr lang="en"/>
              <a:t>tock because it’s </a:t>
            </a:r>
            <a:r>
              <a:rPr lang="en"/>
              <a:t>available</a:t>
            </a:r>
            <a:r>
              <a:rPr lang="en"/>
              <a:t>  </a:t>
            </a:r>
            <a:endParaRPr/>
          </a:p>
        </p:txBody>
      </p:sp>
      <p:pic>
        <p:nvPicPr>
          <p:cNvPr id="107" name="Google Shape;107;p20"/>
          <p:cNvPicPr preferRelativeResize="0"/>
          <p:nvPr/>
        </p:nvPicPr>
        <p:blipFill rotWithShape="1">
          <a:blip r:embed="rId3">
            <a:alphaModFix/>
          </a:blip>
          <a:srcRect b="0" l="0" r="0" t="20735"/>
          <a:stretch/>
        </p:blipFill>
        <p:spPr>
          <a:xfrm>
            <a:off x="3245500" y="533250"/>
            <a:ext cx="2433600" cy="4077000"/>
          </a:xfrm>
          <a:prstGeom prst="rect">
            <a:avLst/>
          </a:prstGeom>
          <a:noFill/>
          <a:ln>
            <a:noFill/>
          </a:ln>
        </p:spPr>
      </p:pic>
      <p:pic>
        <p:nvPicPr>
          <p:cNvPr id="108" name="Google Shape;108;p20"/>
          <p:cNvPicPr preferRelativeResize="0"/>
          <p:nvPr/>
        </p:nvPicPr>
        <p:blipFill rotWithShape="1">
          <a:blip r:embed="rId4">
            <a:alphaModFix/>
          </a:blip>
          <a:srcRect b="5096" l="0" r="0" t="15638"/>
          <a:stretch/>
        </p:blipFill>
        <p:spPr>
          <a:xfrm>
            <a:off x="6109775" y="533250"/>
            <a:ext cx="2433600" cy="4077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1"/>
          <p:cNvSpPr txBox="1"/>
          <p:nvPr>
            <p:ph type="title"/>
          </p:nvPr>
        </p:nvSpPr>
        <p:spPr>
          <a:xfrm>
            <a:off x="311700" y="273575"/>
            <a:ext cx="8520600" cy="572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Testing Results</a:t>
            </a:r>
            <a:endParaRPr/>
          </a:p>
        </p:txBody>
      </p:sp>
      <p:sp>
        <p:nvSpPr>
          <p:cNvPr id="114" name="Google Shape;114;p21"/>
          <p:cNvSpPr txBox="1"/>
          <p:nvPr>
            <p:ph idx="1" type="body"/>
          </p:nvPr>
        </p:nvSpPr>
        <p:spPr>
          <a:xfrm>
            <a:off x="311700" y="863550"/>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a:t>Trial “A” Nylon Tubing:  0.065” dia </a:t>
            </a:r>
            <a:endParaRPr/>
          </a:p>
          <a:p>
            <a:pPr indent="0" lvl="0" marL="0" rtl="0" algn="l">
              <a:spcBef>
                <a:spcPts val="1200"/>
              </a:spcBef>
              <a:spcAft>
                <a:spcPts val="0"/>
              </a:spcAft>
              <a:buNone/>
            </a:pPr>
            <a:r>
              <a:rPr lang="en"/>
              <a:t>“Dry Run” with ambient temperature: 0.0698 to 0.0398 = </a:t>
            </a:r>
            <a:r>
              <a:rPr b="1" lang="en"/>
              <a:t>0.030</a:t>
            </a:r>
            <a:r>
              <a:rPr lang="en"/>
              <a:t>” necking</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  </a:t>
            </a:r>
            <a:endParaRPr/>
          </a:p>
        </p:txBody>
      </p:sp>
      <p:graphicFrame>
        <p:nvGraphicFramePr>
          <p:cNvPr id="115" name="Google Shape;115;p21"/>
          <p:cNvGraphicFramePr/>
          <p:nvPr/>
        </p:nvGraphicFramePr>
        <p:xfrm>
          <a:off x="548850" y="1837850"/>
          <a:ext cx="3000000" cy="3000000"/>
        </p:xfrm>
        <a:graphic>
          <a:graphicData uri="http://schemas.openxmlformats.org/drawingml/2006/table">
            <a:tbl>
              <a:tblPr>
                <a:noFill/>
                <a:tableStyleId>{6A8329D3-ADE3-4E3E-A8B5-D730FAD71837}</a:tableStyleId>
              </a:tblPr>
              <a:tblGrid>
                <a:gridCol w="1216975"/>
                <a:gridCol w="1185325"/>
                <a:gridCol w="896775"/>
                <a:gridCol w="1003525"/>
                <a:gridCol w="1013975"/>
                <a:gridCol w="1249825"/>
                <a:gridCol w="1271525"/>
              </a:tblGrid>
              <a:tr h="671700">
                <a:tc>
                  <a:txBody>
                    <a:bodyPr/>
                    <a:lstStyle/>
                    <a:p>
                      <a:pPr indent="0" lvl="0" marL="0" rtl="0" algn="ctr">
                        <a:lnSpc>
                          <a:spcPct val="100000"/>
                        </a:lnSpc>
                        <a:spcBef>
                          <a:spcPts val="1200"/>
                        </a:spcBef>
                        <a:spcAft>
                          <a:spcPts val="0"/>
                        </a:spcAft>
                        <a:buNone/>
                      </a:pPr>
                      <a:r>
                        <a:rPr b="1" lang="en" sz="1100"/>
                        <a:t>Temperature (C)</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Pressure (psi)</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Flow (CFM)</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Soak Time (min)</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Starting Dia (in)</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Ending Dia (in)</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b="1" lang="en" sz="1100"/>
                        <a:t>Result</a:t>
                      </a:r>
                      <a:endParaRPr b="1" sz="11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778900">
                <a:tc>
                  <a:txBody>
                    <a:bodyPr/>
                    <a:lstStyle/>
                    <a:p>
                      <a:pPr indent="0" lvl="0" marL="0" rtl="0" algn="ctr">
                        <a:lnSpc>
                          <a:spcPct val="100000"/>
                        </a:lnSpc>
                        <a:spcBef>
                          <a:spcPts val="1200"/>
                        </a:spcBef>
                        <a:spcAft>
                          <a:spcPts val="0"/>
                        </a:spcAft>
                        <a:buNone/>
                      </a:pPr>
                      <a:r>
                        <a:rPr lang="en"/>
                        <a:t>200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100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0.25</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5</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0.0652</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0.0410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0.0242 necking</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778900">
                <a:tc>
                  <a:txBody>
                    <a:bodyPr/>
                    <a:lstStyle/>
                    <a:p>
                      <a:pPr indent="0" lvl="0" marL="0" rtl="0" algn="ctr">
                        <a:lnSpc>
                          <a:spcPct val="100000"/>
                        </a:lnSpc>
                        <a:spcBef>
                          <a:spcPts val="1200"/>
                        </a:spcBef>
                        <a:spcAft>
                          <a:spcPts val="0"/>
                        </a:spcAft>
                        <a:buNone/>
                      </a:pPr>
                      <a:r>
                        <a:rPr lang="en"/>
                        <a:t>230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100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0.15</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5</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0.0653</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0.0397</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0.0256 necking</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921825">
                <a:tc>
                  <a:txBody>
                    <a:bodyPr/>
                    <a:lstStyle/>
                    <a:p>
                      <a:pPr indent="0" lvl="0" marL="0" rtl="0" algn="ctr">
                        <a:lnSpc>
                          <a:spcPct val="100000"/>
                        </a:lnSpc>
                        <a:spcBef>
                          <a:spcPts val="1200"/>
                        </a:spcBef>
                        <a:spcAft>
                          <a:spcPts val="0"/>
                        </a:spcAft>
                        <a:buNone/>
                      </a:pPr>
                      <a:r>
                        <a:rPr lang="en"/>
                        <a:t>230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100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0.10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10</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0.0656</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0.0398</a:t>
                      </a:r>
                      <a:endParaRPr/>
                    </a:p>
                    <a:p>
                      <a:pPr indent="0" lvl="0" marL="0" rtl="0" algn="ctr">
                        <a:lnSpc>
                          <a:spcPct val="100000"/>
                        </a:lnSpc>
                        <a:spcBef>
                          <a:spcPts val="1200"/>
                        </a:spcBef>
                        <a:spcAft>
                          <a:spcPts val="0"/>
                        </a:spcAft>
                        <a:buNone/>
                      </a:pPr>
                      <a:r>
                        <a:rPr lang="en"/>
                        <a:t> </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ctr">
                        <a:lnSpc>
                          <a:spcPct val="100000"/>
                        </a:lnSpc>
                        <a:spcBef>
                          <a:spcPts val="1200"/>
                        </a:spcBef>
                        <a:spcAft>
                          <a:spcPts val="0"/>
                        </a:spcAft>
                        <a:buNone/>
                      </a:pPr>
                      <a:r>
                        <a:rPr lang="en"/>
                        <a:t>0.0258</a:t>
                      </a:r>
                      <a:endParaRPr/>
                    </a:p>
                    <a:p>
                      <a:pPr indent="0" lvl="0" marL="0" rtl="0" algn="ctr">
                        <a:lnSpc>
                          <a:spcPct val="100000"/>
                        </a:lnSpc>
                        <a:spcBef>
                          <a:spcPts val="1200"/>
                        </a:spcBef>
                        <a:spcAft>
                          <a:spcPts val="0"/>
                        </a:spcAft>
                        <a:buNone/>
                      </a:pPr>
                      <a:r>
                        <a:rPr lang="en"/>
                        <a:t>necking</a:t>
                      </a:r>
                      <a:endParaRPr/>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